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217424-6309-4E01-3982-971096661EA5}" v="1790" dt="2024-02-21T20:44:25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96318D9C-881A-4274-AC96-6E05CEB88D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6583372-CB0E-4A63-9170-A44D90C61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49574-B4DF-481C-BE30-03B3C82AB061}" type="datetimeFigureOut">
              <a:rPr lang="sl-SI" smtClean="0"/>
              <a:t>14. 03. 2024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A8E3FCE-8174-454C-86CB-7D15AE99EB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F9D7DA4-12A2-4A7A-8849-CFA94B2903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AA4DA-5152-4A6A-8D74-F964B6CEA27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623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5D52A-57A5-4D92-9919-C7003EB97633}" type="datetimeFigureOut">
              <a:rPr lang="sl-SI" noProof="0" smtClean="0"/>
              <a:t>14. 03. 2024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0912B-994D-4968-970A-BBA431B5E82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415692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0912B-994D-4968-970A-BBA431B5E82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859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5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6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5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3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4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2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7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3/14/2024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7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37">
            <a:extLst>
              <a:ext uri="{FF2B5EF4-FFF2-40B4-BE49-F238E27FC236}">
                <a16:creationId xmlns:a16="http://schemas.microsoft.com/office/drawing/2014/main" id="{4A42768F-95BB-478A-ADFA-24FD8097F2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ka, ki vsebuje besede nebo, na prostem, oblak, stavba&#10;&#10;Opis je samodejno ustvarjen">
            <a:extLst>
              <a:ext uri="{FF2B5EF4-FFF2-40B4-BE49-F238E27FC236}">
                <a16:creationId xmlns:a16="http://schemas.microsoft.com/office/drawing/2014/main" id="{57AB784A-EA69-21D2-F823-27556ACDA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09" r="753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6" name="Rectangle 39">
            <a:extLst>
              <a:ext uri="{FF2B5EF4-FFF2-40B4-BE49-F238E27FC236}">
                <a16:creationId xmlns:a16="http://schemas.microsoft.com/office/drawing/2014/main" id="{13F26D5C-77E9-4A8D-95F0-1635BAD12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5" y="-3"/>
            <a:ext cx="12191999" cy="3701743"/>
          </a:xfrm>
          <a:prstGeom prst="rect">
            <a:avLst/>
          </a:prstGeom>
          <a:gradFill flip="none" rotWithShape="1">
            <a:gsLst>
              <a:gs pos="3000">
                <a:srgbClr val="000000">
                  <a:alpha val="0"/>
                </a:srgbClr>
              </a:gs>
              <a:gs pos="61000">
                <a:srgbClr val="000000">
                  <a:alpha val="48000"/>
                </a:srgbClr>
              </a:gs>
              <a:gs pos="100000">
                <a:srgbClr val="000000">
                  <a:alpha val="5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57712" y="5708402"/>
            <a:ext cx="8989059" cy="701964"/>
          </a:xfrm>
        </p:spPr>
        <p:txBody>
          <a:bodyPr rtlCol="0">
            <a:normAutofit fontScale="90000"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AKTIVNOSTI </a:t>
            </a:r>
            <a:r>
              <a:rPr lang="sl-SI" sz="3600" dirty="0">
                <a:solidFill>
                  <a:srgbClr val="0070C0"/>
                </a:solidFill>
              </a:rPr>
              <a:t>ZA DUŠEVNO</a:t>
            </a:r>
            <a:r>
              <a:rPr lang="sl-SI" sz="3600" dirty="0">
                <a:solidFill>
                  <a:srgbClr val="92D050"/>
                </a:solidFill>
              </a:rPr>
              <a:t> </a:t>
            </a:r>
            <a:r>
              <a:rPr lang="sl-SI" sz="3600" dirty="0">
                <a:solidFill>
                  <a:srgbClr val="FFC000"/>
                </a:solidFill>
              </a:rPr>
              <a:t>ZDRAVJE</a:t>
            </a:r>
            <a:br>
              <a:rPr lang="sl-SI" sz="3600" dirty="0">
                <a:solidFill>
                  <a:srgbClr val="FFC000"/>
                </a:solidFill>
              </a:rPr>
            </a:br>
            <a:r>
              <a:rPr lang="sl-SI" sz="3600" dirty="0"/>
              <a:t/>
            </a:r>
            <a:br>
              <a:rPr lang="sl-SI" sz="3600" dirty="0"/>
            </a:br>
            <a:endParaRPr lang="sl-SI" sz="3600">
              <a:solidFill>
                <a:srgbClr val="92D050"/>
              </a:solidFill>
            </a:endParaRPr>
          </a:p>
        </p:txBody>
      </p:sp>
      <p:cxnSp>
        <p:nvCxnSpPr>
          <p:cNvPr id="47" name="Straight Connector 41">
            <a:extLst>
              <a:ext uri="{FF2B5EF4-FFF2-40B4-BE49-F238E27FC236}">
                <a16:creationId xmlns:a16="http://schemas.microsoft.com/office/drawing/2014/main" id="{0632DC5A-0728-490F-8655-6B4377827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8BB1F6D-CF9C-422D-9324-C46415BB9D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8DA17289-F103-6409-93DC-9C62AE183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0636" t="-263492" r="90301" b="263492"/>
          <a:stretch/>
        </p:blipFill>
        <p:spPr>
          <a:xfrm>
            <a:off x="493259" y="349250"/>
            <a:ext cx="2723706" cy="571500"/>
          </a:xfrm>
          <a:prstGeom prst="rect">
            <a:avLst/>
          </a:prstGeom>
        </p:spPr>
      </p:pic>
      <p:pic>
        <p:nvPicPr>
          <p:cNvPr id="6" name="Slika 5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88C24C97-A940-6294-4B2D-9EC7157C8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58" y="231321"/>
            <a:ext cx="2124982" cy="553358"/>
          </a:xfrm>
          <a:prstGeom prst="rect">
            <a:avLst/>
          </a:prstGeom>
        </p:spPr>
      </p:pic>
      <p:pic>
        <p:nvPicPr>
          <p:cNvPr id="3" name="BODI DRUGAČENBE DIFFERENT - ZMAGOVALNITHE WINNING VIDEO S-FACTOR 2017 - Tretja OŠ Slovenj Grade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48533" y="61055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9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88F433-3B20-319F-95AB-A26C26E8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740887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LEPA BESEDA LEP ODNOS NAJDE,</a:t>
            </a:r>
            <a:r>
              <a:rPr lang="sl-SI" dirty="0">
                <a:solidFill>
                  <a:srgbClr val="92D050"/>
                </a:solidFill>
              </a:rPr>
              <a:t> </a:t>
            </a:r>
            <a:br>
              <a:rPr lang="sl-SI" dirty="0">
                <a:solidFill>
                  <a:srgbClr val="92D05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zato si podarjamo tople besede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C000"/>
                </a:solidFill>
              </a:rPr>
              <a:t>in delimo prijazne misli.</a:t>
            </a:r>
            <a:r>
              <a:rPr lang="sl-SI" dirty="0">
                <a:solidFill>
                  <a:srgbClr val="92D050"/>
                </a:solidFill>
              </a:rPr>
              <a:t> </a:t>
            </a:r>
            <a:br>
              <a:rPr lang="sl-SI" dirty="0">
                <a:solidFill>
                  <a:srgbClr val="92D050"/>
                </a:solidFill>
              </a:rPr>
            </a:br>
            <a:r>
              <a:rPr lang="sl-SI" dirty="0">
                <a:solidFill>
                  <a:srgbClr val="FF0000"/>
                </a:solidFill>
              </a:rPr>
              <a:t>Vključeni smo </a:t>
            </a:r>
            <a:r>
              <a:rPr lang="sl-SI" dirty="0">
                <a:solidFill>
                  <a:srgbClr val="0070C0"/>
                </a:solidFill>
              </a:rPr>
              <a:t>v projekt ZDRAVE ŠOLE,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C000"/>
                </a:solidFill>
              </a:rPr>
              <a:t>kjer posebej skrbimo za </a:t>
            </a:r>
            <a:r>
              <a:rPr lang="sl-SI" dirty="0">
                <a:solidFill>
                  <a:srgbClr val="FF0000"/>
                </a:solidFill>
              </a:rPr>
              <a:t>DOBRE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</a:rPr>
              <a:t>MEDSEBOJNE ODNOSE.</a:t>
            </a:r>
          </a:p>
        </p:txBody>
      </p:sp>
      <p:pic>
        <p:nvPicPr>
          <p:cNvPr id="5" name="Označba mesta vsebine 4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130DA21E-7478-A785-DCD4-9B01A795EF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4919" y="255422"/>
            <a:ext cx="2714625" cy="571500"/>
          </a:xfrm>
        </p:spPr>
      </p:pic>
      <p:pic>
        <p:nvPicPr>
          <p:cNvPr id="7" name="Slika 6" descr="Slika, ki vsebuje besede besedilo, potrdilo, rokopis, samolepilni listič&#10;&#10;Opis je samodejno ustvarjen">
            <a:extLst>
              <a:ext uri="{FF2B5EF4-FFF2-40B4-BE49-F238E27FC236}">
                <a16:creationId xmlns:a16="http://schemas.microsoft.com/office/drawing/2014/main" id="{4B06B2A6-B341-83BA-8806-1FB7800C2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849" y="2696609"/>
            <a:ext cx="5486400" cy="3857368"/>
          </a:xfrm>
          <a:prstGeom prst="rect">
            <a:avLst/>
          </a:prstGeom>
        </p:spPr>
      </p:pic>
      <p:pic>
        <p:nvPicPr>
          <p:cNvPr id="10" name="Označba mesta vsebine 9" descr="Slika, ki vsebuje besede besedilo, papir, otroška umetnost, papirnat izdelek&#10;&#10;Opis je samodejno ustvarjen">
            <a:extLst>
              <a:ext uri="{FF2B5EF4-FFF2-40B4-BE49-F238E27FC236}">
                <a16:creationId xmlns:a16="http://schemas.microsoft.com/office/drawing/2014/main" id="{A39ADCC9-CCE5-EF96-9173-984B68089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5238" y="2692023"/>
            <a:ext cx="5486400" cy="3867665"/>
          </a:xfrm>
        </p:spPr>
      </p:pic>
    </p:spTree>
    <p:extLst>
      <p:ext uri="{BB962C8B-B14F-4D97-AF65-F5344CB8AC3E}">
        <p14:creationId xmlns:p14="http://schemas.microsoft.com/office/powerpoint/2010/main" val="63847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DE8D04-7E35-5A93-7A53-E2FE0347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401212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IN KDAJ JE NAJBOLJŠE?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S PRIJATELJI med odmori,</a:t>
            </a:r>
            <a:r>
              <a:rPr lang="sl-SI" dirty="0">
                <a:solidFill>
                  <a:srgbClr val="92D050"/>
                </a:solidFill>
              </a:rPr>
              <a:t> </a:t>
            </a:r>
            <a:br>
              <a:rPr lang="sl-SI" dirty="0">
                <a:solidFill>
                  <a:srgbClr val="92D050"/>
                </a:solidFill>
              </a:rPr>
            </a:br>
            <a:r>
              <a:rPr lang="sl-SI" dirty="0">
                <a:solidFill>
                  <a:srgbClr val="FFC000"/>
                </a:solidFill>
              </a:rPr>
              <a:t>ko si privoščimo sproščeno druženje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0000"/>
                </a:solidFill>
              </a:rPr>
              <a:t>ob družabnih igrah </a:t>
            </a:r>
            <a:br>
              <a:rPr lang="sl-SI" dirty="0">
                <a:solidFill>
                  <a:srgbClr val="FF0000"/>
                </a:solidFill>
              </a:rPr>
            </a:br>
            <a:r>
              <a:rPr lang="sl-SI" dirty="0">
                <a:solidFill>
                  <a:srgbClr val="0070C0"/>
                </a:solidFill>
              </a:rPr>
              <a:t>in vemo,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C000"/>
                </a:solidFill>
              </a:rPr>
              <a:t>da smo SPREJETI!</a:t>
            </a:r>
            <a:endParaRPr lang="sl-SI">
              <a:solidFill>
                <a:srgbClr val="FFC000"/>
              </a:solidFill>
            </a:endParaRPr>
          </a:p>
        </p:txBody>
      </p:sp>
      <p:pic>
        <p:nvPicPr>
          <p:cNvPr id="25" name="Označba mesta vsebine 24" descr="Slika, ki vsebuje besede zaprt prostor, zid, galerija, soba&#10;&#10;Opis je samodejno ustvarjen">
            <a:extLst>
              <a:ext uri="{FF2B5EF4-FFF2-40B4-BE49-F238E27FC236}">
                <a16:creationId xmlns:a16="http://schemas.microsoft.com/office/drawing/2014/main" id="{563B6C6A-AA9D-6375-4708-B7274C11A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9275" y="2617738"/>
            <a:ext cx="5281613" cy="3519242"/>
          </a:xfrm>
        </p:spPr>
      </p:pic>
      <p:pic>
        <p:nvPicPr>
          <p:cNvPr id="26" name="Označba mesta vsebine 25" descr="Slika, ki vsebuje besede oseba, oblačila, zaprt prostor, obutev&#10;&#10;Opis je samodejno ustvarjen">
            <a:extLst>
              <a:ext uri="{FF2B5EF4-FFF2-40B4-BE49-F238E27FC236}">
                <a16:creationId xmlns:a16="http://schemas.microsoft.com/office/drawing/2014/main" id="{45C812A0-E4FA-6182-0E2A-F6220B772A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147532" y="2617358"/>
            <a:ext cx="3306750" cy="3561192"/>
          </a:xfrm>
        </p:spPr>
      </p:pic>
      <p:pic>
        <p:nvPicPr>
          <p:cNvPr id="27" name="Slika 26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E93064AB-8C49-C6CD-165A-CB1C6E09A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239412"/>
            <a:ext cx="2714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15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2919E4-C488-4107-9EF1-66152F848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F79732-4088-424C-A653-4534E43894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5101733-A021-44D6-BE4E-2D908CFF54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26A6521-168F-19B9-88DD-2CE90195A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744" y="754578"/>
            <a:ext cx="3537956" cy="559571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Čisto</a:t>
            </a:r>
            <a:r>
              <a:rPr lang="en-US" sz="2800" dirty="0">
                <a:solidFill>
                  <a:srgbClr val="0070C0"/>
                </a:solidFill>
              </a:rPr>
              <a:t> nova </a:t>
            </a:r>
            <a:r>
              <a:rPr lang="en-US" sz="2800" dirty="0" err="1">
                <a:solidFill>
                  <a:srgbClr val="0070C0"/>
                </a:solidFill>
              </a:rPr>
              <a:t>šola</a:t>
            </a:r>
            <a:r>
              <a:rPr lang="en-US" sz="2800" dirty="0">
                <a:solidFill>
                  <a:srgbClr val="0070C0"/>
                </a:solidFill>
              </a:rPr>
              <a:t> je </a:t>
            </a:r>
            <a:r>
              <a:rPr lang="en-US" sz="2800" dirty="0" err="1">
                <a:solidFill>
                  <a:srgbClr val="0070C0"/>
                </a:solidFill>
              </a:rPr>
              <a:t>zelo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pripomogla</a:t>
            </a:r>
            <a:r>
              <a:rPr lang="en-US" sz="2800" dirty="0">
                <a:solidFill>
                  <a:srgbClr val="0070C0"/>
                </a:solidFill>
              </a:rPr>
              <a:t> k </a:t>
            </a:r>
            <a:r>
              <a:rPr lang="en-US" sz="2800" dirty="0" err="1">
                <a:solidFill>
                  <a:srgbClr val="0070C0"/>
                </a:solidFill>
              </a:rPr>
              <a:t>našemu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boljšemu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počutju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omogoča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nam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več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aktivnosti</a:t>
            </a:r>
            <a:r>
              <a:rPr lang="en-US" sz="2800" dirty="0">
                <a:solidFill>
                  <a:srgbClr val="0070C0"/>
                </a:solidFill>
              </a:rPr>
              <a:t> in k </a:t>
            </a:r>
            <a:r>
              <a:rPr lang="en-US" sz="2800" dirty="0" err="1">
                <a:solidFill>
                  <a:srgbClr val="0070C0"/>
                </a:solidFill>
              </a:rPr>
              <a:t>nam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privablja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vedno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nove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obiskovalce</a:t>
            </a:r>
            <a:r>
              <a:rPr lang="en-US" sz="2800" dirty="0">
                <a:solidFill>
                  <a:srgbClr val="0070C0"/>
                </a:solidFill>
              </a:rPr>
              <a:t>. 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To je dobro za </a:t>
            </a:r>
            <a:r>
              <a:rPr lang="en-US" sz="2800" dirty="0" err="1">
                <a:solidFill>
                  <a:srgbClr val="FF0000"/>
                </a:solidFill>
              </a:rPr>
              <a:t>naš</a:t>
            </a:r>
            <a:r>
              <a:rPr lang="en-US" sz="2800" dirty="0">
                <a:solidFill>
                  <a:srgbClr val="FF0000"/>
                </a:solidFill>
              </a:rPr>
              <a:t> PONOS!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Mednarodni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natečaj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Plakat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miru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, ki ga je v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naši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regiji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organiziral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Lions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klub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Slovenj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sz="2800" i="1" dirty="0" err="1">
                <a:solidFill>
                  <a:srgbClr val="FFC000"/>
                </a:solidFill>
                <a:ea typeface="+mj-lt"/>
                <a:cs typeface="+mj-lt"/>
              </a:rPr>
              <a:t>Gradec</a:t>
            </a:r>
            <a: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br>
              <a:rPr lang="en-US" sz="2800" i="1" dirty="0">
                <a:solidFill>
                  <a:srgbClr val="FFC000"/>
                </a:solidFill>
                <a:ea typeface="+mj-lt"/>
                <a:cs typeface="+mj-lt"/>
              </a:rPr>
            </a:br>
            <a:endParaRPr lang="en-US" sz="2800" i="1">
              <a:solidFill>
                <a:srgbClr val="FFC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4598CC-172A-48F9-9A7C-3E3E635F6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značba mesta vsebine 3" descr="Slika, ki vsebuje besede zaprt prostor, galerija, zid, prizor&#10;&#10;Opis je samodejno ustvarjen">
            <a:extLst>
              <a:ext uri="{FF2B5EF4-FFF2-40B4-BE49-F238E27FC236}">
                <a16:creationId xmlns:a16="http://schemas.microsoft.com/office/drawing/2014/main" id="{8ADECC24-6C02-C1EF-D4EF-593152EF0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1288"/>
          <a:stretch/>
        </p:blipFill>
        <p:spPr>
          <a:xfrm>
            <a:off x="4648200" y="952500"/>
            <a:ext cx="6896100" cy="5105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7A0454-7A54-450D-9B36-0C5378D020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ADB8A745-7FA9-D9C8-B6FA-290099AC2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01" y="115042"/>
            <a:ext cx="2714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158AF-6809-02A9-E706-E612F9C5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Ples in petje sproščata,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zato se mi tej priložnosti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C000"/>
                </a:solidFill>
              </a:rPr>
              <a:t>nikoli ne odrečemo.</a:t>
            </a:r>
            <a:r>
              <a:rPr lang="sl-SI" dirty="0">
                <a:solidFill>
                  <a:srgbClr val="92D050"/>
                </a:solidFill>
              </a:rPr>
              <a:t> </a:t>
            </a:r>
          </a:p>
        </p:txBody>
      </p:sp>
      <p:pic>
        <p:nvPicPr>
          <p:cNvPr id="4" name="Označba mesta vsebine 3" descr="Slika, ki vsebuje besede oblačila, zaprt prostor, oseba, moški&#10;&#10;Opis je samodejno ustvarjen">
            <a:extLst>
              <a:ext uri="{FF2B5EF4-FFF2-40B4-BE49-F238E27FC236}">
                <a16:creationId xmlns:a16="http://schemas.microsoft.com/office/drawing/2014/main" id="{6FCC0CD9-586E-D97E-FBAB-1229E8F83C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87491" y="2359332"/>
            <a:ext cx="5281613" cy="3768324"/>
          </a:xfrm>
        </p:spPr>
      </p:pic>
      <p:pic>
        <p:nvPicPr>
          <p:cNvPr id="15" name="Označba mesta vsebine 14" descr="Slika, ki vsebuje besede šport, oseba, ljudje, oblačila&#10;&#10;Opis je samodejno ustvarjen">
            <a:extLst>
              <a:ext uri="{FF2B5EF4-FFF2-40B4-BE49-F238E27FC236}">
                <a16:creationId xmlns:a16="http://schemas.microsoft.com/office/drawing/2014/main" id="{9D6C5766-BAEE-86BA-AED1-E39E9C1BB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50681" y="2388126"/>
            <a:ext cx="6096000" cy="3738734"/>
          </a:xfrm>
        </p:spPr>
      </p:pic>
      <p:pic>
        <p:nvPicPr>
          <p:cNvPr id="16" name="Slika 15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F864092D-4ABB-AF38-7A61-6AA5F4A855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3840" t="463636" r="-134221" b="-465455"/>
          <a:stretch/>
        </p:blipFill>
        <p:spPr>
          <a:xfrm>
            <a:off x="4069363" y="2854926"/>
            <a:ext cx="2724949" cy="581892"/>
          </a:xfrm>
          <a:prstGeom prst="rect">
            <a:avLst/>
          </a:prstGeom>
        </p:spPr>
      </p:pic>
      <p:pic>
        <p:nvPicPr>
          <p:cNvPr id="17" name="Slika 16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CFB0C728-E106-4407-6453-DB44C550F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239412"/>
            <a:ext cx="2714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B57A4B-4465-1343-6A15-EFB1DA0F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68777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       Harmonika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ali kitara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FFC000"/>
                </a:solidFill>
              </a:rPr>
              <a:t>... POVEZANOST!</a:t>
            </a:r>
            <a:r>
              <a:rPr lang="sl-SI" dirty="0">
                <a:solidFill>
                  <a:srgbClr val="92D050"/>
                </a:solidFill>
              </a:rPr>
              <a:t>  </a:t>
            </a:r>
          </a:p>
        </p:txBody>
      </p:sp>
      <p:pic>
        <p:nvPicPr>
          <p:cNvPr id="5" name="Označba mesta vsebine 4" descr="Slika, ki vsebuje besede besedilo, harmonika, glasba, oblačila&#10;&#10;Opis je samodejno ustvarjen">
            <a:extLst>
              <a:ext uri="{FF2B5EF4-FFF2-40B4-BE49-F238E27FC236}">
                <a16:creationId xmlns:a16="http://schemas.microsoft.com/office/drawing/2014/main" id="{0CD59625-0C2B-19EC-48F6-E4257803E3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7875" y="1878403"/>
            <a:ext cx="3086100" cy="4114800"/>
          </a:xfrm>
        </p:spPr>
      </p:pic>
      <p:pic>
        <p:nvPicPr>
          <p:cNvPr id="9" name="Označba mesta vsebine 8" descr="Slika, ki vsebuje besede glasba, zaprt prostor, harmonika, glasbeni inštrument&#10;&#10;Opis je samodejno ustvarjen">
            <a:extLst>
              <a:ext uri="{FF2B5EF4-FFF2-40B4-BE49-F238E27FC236}">
                <a16:creationId xmlns:a16="http://schemas.microsoft.com/office/drawing/2014/main" id="{CB16CF85-C1F2-4AA2-1A97-92FA7153E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29571" y="1878404"/>
            <a:ext cx="2813958" cy="4085111"/>
          </a:xfrm>
        </p:spPr>
      </p:pic>
      <p:pic>
        <p:nvPicPr>
          <p:cNvPr id="10" name="Slika 9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BFD94366-CC3D-F2C5-B9BF-DD314289A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294821"/>
            <a:ext cx="2714625" cy="571500"/>
          </a:xfrm>
          <a:prstGeom prst="rect">
            <a:avLst/>
          </a:prstGeom>
        </p:spPr>
      </p:pic>
      <p:pic>
        <p:nvPicPr>
          <p:cNvPr id="4" name="Slika 3" descr="Slika, ki vsebuje besede zaprt prostor, oblačila, zid, oseba&#10;&#10;Opis je samodejno ustvarjen">
            <a:extLst>
              <a:ext uri="{FF2B5EF4-FFF2-40B4-BE49-F238E27FC236}">
                <a16:creationId xmlns:a16="http://schemas.microsoft.com/office/drawing/2014/main" id="{4E5C9369-DD80-CC0F-EAB6-D3DBBC990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773" y="1876300"/>
            <a:ext cx="4259284" cy="40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BDEB5-809F-9EA3-03A6-976A007D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68" y="1168690"/>
            <a:ext cx="11035573" cy="650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  </a:t>
            </a:r>
            <a:r>
              <a:rPr lang="en-US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USTVARJAMO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UMETNOST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RAZLIČNIH OBLIK</a:t>
            </a:r>
            <a:r>
              <a:rPr lang="en-US" dirty="0"/>
              <a:t> </a:t>
            </a:r>
            <a:endParaRPr lang="en-US" kern="1200" dirty="0">
              <a:latin typeface="+mj-lt"/>
            </a:endParaRPr>
          </a:p>
        </p:txBody>
      </p:sp>
      <p:pic>
        <p:nvPicPr>
          <p:cNvPr id="3" name="Slika 2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8E519911-CB6C-A8A0-0C5F-E6425BE2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16" y="104321"/>
            <a:ext cx="3304267" cy="698499"/>
          </a:xfrm>
          <a:prstGeom prst="rect">
            <a:avLst/>
          </a:prstGeom>
        </p:spPr>
      </p:pic>
      <p:pic>
        <p:nvPicPr>
          <p:cNvPr id="9" name="Označba mesta vsebine 8" descr="Slika, ki vsebuje besede pisarniški material, besedilo, risanje, modni dodatek&#10;&#10;Opis je samodejno ustvarjen">
            <a:extLst>
              <a:ext uri="{FF2B5EF4-FFF2-40B4-BE49-F238E27FC236}">
                <a16:creationId xmlns:a16="http://schemas.microsoft.com/office/drawing/2014/main" id="{BBDE7A74-39F1-B18D-783B-CAF1DB9D2B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6193" y="2046637"/>
            <a:ext cx="5486400" cy="4114800"/>
          </a:xfrm>
        </p:spPr>
      </p:pic>
      <p:pic>
        <p:nvPicPr>
          <p:cNvPr id="14" name="Označba mesta vsebine 13" descr="Slika, ki vsebuje besede zaprt prostor, oblačila, zid, pohištvo&#10;&#10;Opis je samodejno ustvarjen">
            <a:extLst>
              <a:ext uri="{FF2B5EF4-FFF2-40B4-BE49-F238E27FC236}">
                <a16:creationId xmlns:a16="http://schemas.microsoft.com/office/drawing/2014/main" id="{C47A781C-CC82-BA99-07DC-0D52BBB8FE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872703" y="2046637"/>
            <a:ext cx="3612242" cy="4114800"/>
          </a:xfrm>
        </p:spPr>
      </p:pic>
    </p:spTree>
    <p:extLst>
      <p:ext uri="{BB962C8B-B14F-4D97-AF65-F5344CB8AC3E}">
        <p14:creationId xmlns:p14="http://schemas.microsoft.com/office/powerpoint/2010/main" val="19981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BAFC7-742B-7CA7-712D-6323339F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85362" cy="75863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ea typeface="+mj-lt"/>
                <a:cs typeface="+mj-lt"/>
              </a:rPr>
              <a:t>Krepimo</a:t>
            </a:r>
            <a:r>
              <a:rPr lang="en-US" dirty="0">
                <a:solidFill>
                  <a:srgbClr val="92D050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lt"/>
                <a:cs typeface="+mj-lt"/>
              </a:rPr>
              <a:t>ročne</a:t>
            </a:r>
            <a:r>
              <a:rPr lang="en-US" dirty="0">
                <a:solidFill>
                  <a:srgbClr val="92D050"/>
                </a:solidFill>
                <a:ea typeface="+mj-lt"/>
                <a:cs typeface="+mj-lt"/>
              </a:rPr>
              <a:t> </a:t>
            </a:r>
            <a:r>
              <a:rPr lang="en-US" dirty="0" err="1">
                <a:solidFill>
                  <a:srgbClr val="FFC000"/>
                </a:solidFill>
                <a:ea typeface="+mj-lt"/>
                <a:cs typeface="+mj-lt"/>
              </a:rPr>
              <a:t>spretnosti</a:t>
            </a:r>
            <a:r>
              <a:rPr lang="en-US" dirty="0">
                <a:solidFill>
                  <a:srgbClr val="FFC000"/>
                </a:solidFill>
                <a:ea typeface="+mj-lt"/>
                <a:cs typeface="+mj-lt"/>
              </a:rPr>
              <a:t>,</a:t>
            </a:r>
            <a:r>
              <a:rPr lang="en-US" dirty="0">
                <a:solidFill>
                  <a:srgbClr val="92D050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lt"/>
                <a:cs typeface="+mj-lt"/>
              </a:rPr>
              <a:t>kar</a:t>
            </a:r>
            <a:r>
              <a:rPr lang="en-US" dirty="0">
                <a:solidFill>
                  <a:srgbClr val="92D050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0070C0"/>
                </a:solidFill>
                <a:ea typeface="+mj-lt"/>
                <a:cs typeface="+mj-lt"/>
              </a:rPr>
              <a:t>krepi</a:t>
            </a:r>
            <a:r>
              <a:rPr lang="en-US" dirty="0">
                <a:solidFill>
                  <a:srgbClr val="FFC000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FFC000"/>
                </a:solidFill>
                <a:ea typeface="+mj-lt"/>
                <a:cs typeface="+mj-lt"/>
              </a:rPr>
              <a:t>našo</a:t>
            </a:r>
            <a:r>
              <a:rPr lang="en-US" dirty="0">
                <a:solidFill>
                  <a:srgbClr val="92D050"/>
                </a:solidFill>
                <a:ea typeface="+mj-lt"/>
                <a:cs typeface="+mj-lt"/>
              </a:rPr>
              <a:t> </a:t>
            </a:r>
            <a:r>
              <a:rPr lang="en-US" dirty="0">
                <a:solidFill>
                  <a:srgbClr val="FF0000"/>
                </a:solidFill>
                <a:ea typeface="+mj-lt"/>
                <a:cs typeface="+mj-lt"/>
              </a:rPr>
              <a:t>SAMOZAVEST.</a:t>
            </a:r>
            <a:endParaRPr lang="sl-SI" dirty="0">
              <a:solidFill>
                <a:srgbClr val="FF0000"/>
              </a:solidFill>
              <a:ea typeface="+mj-lt"/>
              <a:cs typeface="+mj-lt"/>
            </a:endParaRPr>
          </a:p>
          <a:p>
            <a:endParaRPr lang="sl-SI" dirty="0"/>
          </a:p>
        </p:txBody>
      </p:sp>
      <p:pic>
        <p:nvPicPr>
          <p:cNvPr id="5" name="Označba mesta vsebine 4" descr="Slika, ki vsebuje besede oblačila, zid, oseba, zaprt prostor&#10;&#10;Opis je samodejno ustvarjen">
            <a:extLst>
              <a:ext uri="{FF2B5EF4-FFF2-40B4-BE49-F238E27FC236}">
                <a16:creationId xmlns:a16="http://schemas.microsoft.com/office/drawing/2014/main" id="{023B211E-47CD-3182-3DE8-362FB0464F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0505" y="2067232"/>
            <a:ext cx="3086100" cy="4114800"/>
          </a:xfrm>
        </p:spPr>
      </p:pic>
      <p:pic>
        <p:nvPicPr>
          <p:cNvPr id="6" name="Označba mesta vsebine 5" descr="Slika, ki vsebuje besede zaprt prostor, miza, pohištvo, oblačila&#10;&#10;Opis je samodejno ustvarjen">
            <a:extLst>
              <a:ext uri="{FF2B5EF4-FFF2-40B4-BE49-F238E27FC236}">
                <a16:creationId xmlns:a16="http://schemas.microsoft.com/office/drawing/2014/main" id="{31FDF6C7-F9C1-3B08-70F4-C43B59C5BB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11103" y="2067231"/>
            <a:ext cx="5486400" cy="4114800"/>
          </a:xfrm>
        </p:spPr>
      </p:pic>
      <p:pic>
        <p:nvPicPr>
          <p:cNvPr id="7" name="Slika 6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1D968512-018D-ED99-83C8-48D01AD87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87" y="218818"/>
            <a:ext cx="27146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1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120D84-E3C1-0295-FDD5-AC94B5971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Zdrava hrana prinaša dobro počutje, </a:t>
            </a:r>
            <a:r>
              <a:rPr lang="sl-SI" dirty="0">
                <a:solidFill>
                  <a:srgbClr val="0070C0"/>
                </a:solidFill>
              </a:rPr>
              <a:t>zato zdravo jemo vse šolske dni. </a:t>
            </a:r>
            <a:r>
              <a:rPr lang="sl-SI" dirty="0">
                <a:solidFill>
                  <a:srgbClr val="FFC000"/>
                </a:solidFill>
              </a:rPr>
              <a:t>Zelo velik poudarek dajemo PITJU VODE.</a:t>
            </a:r>
            <a:r>
              <a:rPr lang="sl-SI" dirty="0">
                <a:solidFill>
                  <a:srgbClr val="92D050"/>
                </a:solidFill>
              </a:rPr>
              <a:t> </a:t>
            </a:r>
            <a:br>
              <a:rPr lang="sl-SI" dirty="0">
                <a:solidFill>
                  <a:srgbClr val="92D050"/>
                </a:solidFill>
              </a:rPr>
            </a:br>
            <a:endParaRPr lang="sl-SI">
              <a:solidFill>
                <a:srgbClr val="FFC000"/>
              </a:solidFill>
            </a:endParaRPr>
          </a:p>
        </p:txBody>
      </p:sp>
      <p:pic>
        <p:nvPicPr>
          <p:cNvPr id="5" name="Označba mesta vsebine 4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81DB7269-1EA6-6AE4-0CE3-60C64918D1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4919" y="234828"/>
            <a:ext cx="2714625" cy="571500"/>
          </a:xfrm>
        </p:spPr>
      </p:pic>
      <p:pic>
        <p:nvPicPr>
          <p:cNvPr id="6" name="Označba mesta vsebine 5" descr="Slika, ki vsebuje besede oblačila, oseba, zid, zaprt prostor&#10;&#10;Opis je samodejno ustvarjen">
            <a:extLst>
              <a:ext uri="{FF2B5EF4-FFF2-40B4-BE49-F238E27FC236}">
                <a16:creationId xmlns:a16="http://schemas.microsoft.com/office/drawing/2014/main" id="{61FD73EF-E9ED-0478-0AF0-0BF383629D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39762" y="2210591"/>
            <a:ext cx="4971803" cy="3243944"/>
          </a:xfrm>
        </p:spPr>
      </p:pic>
      <p:pic>
        <p:nvPicPr>
          <p:cNvPr id="7" name="Slika 6" descr="Slika, ki vsebuje besede besedilo, hrana, prigrizek, oreški in semena&#10;&#10;Opis je samodejno ustvarjen">
            <a:extLst>
              <a:ext uri="{FF2B5EF4-FFF2-40B4-BE49-F238E27FC236}">
                <a16:creationId xmlns:a16="http://schemas.microsoft.com/office/drawing/2014/main" id="{32A1D4FA-F681-B653-E665-6BC57277F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736" y="4114826"/>
            <a:ext cx="2571503" cy="2561112"/>
          </a:xfrm>
          <a:prstGeom prst="rect">
            <a:avLst/>
          </a:prstGeom>
        </p:spPr>
      </p:pic>
      <p:pic>
        <p:nvPicPr>
          <p:cNvPr id="3" name="Slika 2" descr="Slika, ki vsebuje besede oblačila, oseba, pohištvo, miza&#10;&#10;Opis je samodejno ustvarjen">
            <a:extLst>
              <a:ext uri="{FF2B5EF4-FFF2-40B4-BE49-F238E27FC236}">
                <a16:creationId xmlns:a16="http://schemas.microsoft.com/office/drawing/2014/main" id="{096C23F8-76BC-EBE3-56F2-EFC06A460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85" y="2207894"/>
            <a:ext cx="4710546" cy="26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8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F4A34-D08D-4110-86BB-28A08060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Ko želimo,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se lahko VEDNO z nekom pogovorimo:</a:t>
            </a:r>
            <a:r>
              <a:rPr lang="sl-SI" dirty="0">
                <a:solidFill>
                  <a:srgbClr val="92D050"/>
                </a:solidFill>
              </a:rPr>
              <a:t> </a:t>
            </a:r>
            <a:br>
              <a:rPr lang="sl-SI" dirty="0">
                <a:solidFill>
                  <a:srgbClr val="92D050"/>
                </a:solidFill>
              </a:rPr>
            </a:br>
            <a:r>
              <a:rPr lang="sl-SI" dirty="0">
                <a:solidFill>
                  <a:srgbClr val="FFC000"/>
                </a:solidFill>
              </a:rPr>
              <a:t>v ZAUPNEM in VARNEM okolju.</a:t>
            </a:r>
          </a:p>
        </p:txBody>
      </p:sp>
      <p:pic>
        <p:nvPicPr>
          <p:cNvPr id="5" name="Označba mesta vsebine 4" descr="Slika, ki vsebuje besede zaprt prostor, zid, oblačila, oseba&#10;&#10;Opis je samodejno ustvarjen">
            <a:extLst>
              <a:ext uri="{FF2B5EF4-FFF2-40B4-BE49-F238E27FC236}">
                <a16:creationId xmlns:a16="http://schemas.microsoft.com/office/drawing/2014/main" id="{34782E14-5240-F7D9-9FB7-B2DDCEE7BF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72717" y="2027644"/>
            <a:ext cx="7784756" cy="4152787"/>
          </a:xfrm>
        </p:spPr>
      </p:pic>
      <p:pic>
        <p:nvPicPr>
          <p:cNvPr id="6" name="Označba mesta vsebine 5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6B1EA66A-2EC2-9DA3-149E-E9F626C5E9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9503" y="255422"/>
            <a:ext cx="2714625" cy="571500"/>
          </a:xfrm>
        </p:spPr>
      </p:pic>
    </p:spTree>
    <p:extLst>
      <p:ext uri="{BB962C8B-B14F-4D97-AF65-F5344CB8AC3E}">
        <p14:creationId xmlns:p14="http://schemas.microsoft.com/office/powerpoint/2010/main" val="1548481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92CACA-5BDF-5FEE-D7A0-22153425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359061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Vsakdo </a:t>
            </a:r>
            <a:r>
              <a:rPr lang="sl-SI" dirty="0">
                <a:solidFill>
                  <a:srgbClr val="FF0000"/>
                </a:solidFill>
              </a:rPr>
              <a:t>med nami pa kdaj potrebuje trenutek zase.</a:t>
            </a:r>
            <a:r>
              <a:rPr lang="sl-SI" dirty="0">
                <a:solidFill>
                  <a:srgbClr val="92D050"/>
                </a:solidFill>
              </a:rPr>
              <a:t> </a:t>
            </a:r>
            <a:r>
              <a:rPr lang="sl-SI" dirty="0">
                <a:solidFill>
                  <a:srgbClr val="0070C0"/>
                </a:solidFill>
              </a:rPr>
              <a:t>Zato se </a:t>
            </a:r>
            <a:r>
              <a:rPr lang="sl-SI">
                <a:solidFill>
                  <a:srgbClr val="0070C0"/>
                </a:solidFill>
              </a:rPr>
              <a:t>lahko </a:t>
            </a:r>
            <a:r>
              <a:rPr lang="sl-SI" smtClean="0">
                <a:solidFill>
                  <a:srgbClr val="0070C0"/>
                </a:solidFill>
              </a:rPr>
              <a:t>zazremo v </a:t>
            </a:r>
            <a:r>
              <a:rPr lang="sl-SI" dirty="0">
                <a:solidFill>
                  <a:srgbClr val="0070C0"/>
                </a:solidFill>
              </a:rPr>
              <a:t>ribe</a:t>
            </a:r>
            <a:r>
              <a:rPr lang="sl-SI" dirty="0">
                <a:solidFill>
                  <a:srgbClr val="92D050"/>
                </a:solidFill>
              </a:rPr>
              <a:t> </a:t>
            </a:r>
            <a:r>
              <a:rPr lang="sl-SI" dirty="0">
                <a:solidFill>
                  <a:srgbClr val="0070C0"/>
                </a:solidFill>
              </a:rPr>
              <a:t>ali sprostimo v sobi za</a:t>
            </a:r>
            <a:r>
              <a:rPr lang="sl-SI" dirty="0">
                <a:solidFill>
                  <a:srgbClr val="FFC000"/>
                </a:solidFill>
              </a:rPr>
              <a:t> sprostitev, kjer najdemo RAZBREMENITEV.</a:t>
            </a:r>
          </a:p>
        </p:txBody>
      </p:sp>
      <p:pic>
        <p:nvPicPr>
          <p:cNvPr id="5" name="Označba mesta vsebine 4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0CBB627C-E876-5CB0-9BEE-0CA4924A2C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3010" y="380216"/>
            <a:ext cx="2714625" cy="571500"/>
          </a:xfrm>
        </p:spPr>
      </p:pic>
      <p:pic>
        <p:nvPicPr>
          <p:cNvPr id="6" name="Označba mesta vsebine 5" descr="Slika, ki vsebuje besede besedilo, pohištvo, zaprt prostor, miza&#10;&#10;Opis je samodejno ustvarjen">
            <a:extLst>
              <a:ext uri="{FF2B5EF4-FFF2-40B4-BE49-F238E27FC236}">
                <a16:creationId xmlns:a16="http://schemas.microsoft.com/office/drawing/2014/main" id="{FCB186C5-5DBD-D18D-CAA5-37E80215D3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2314" t="-1322" r="-102149" b="1542"/>
          <a:stretch/>
        </p:blipFill>
        <p:spPr>
          <a:xfrm>
            <a:off x="6209910" y="2173637"/>
            <a:ext cx="5477336" cy="4105740"/>
          </a:xfrm>
        </p:spPr>
      </p:pic>
      <p:pic>
        <p:nvPicPr>
          <p:cNvPr id="7" name="Slika 6" descr="Slika, ki vsebuje besede besedilo, pohištvo, zaprt prostor, miza&#10;&#10;Opis je samodejno ustvarjen">
            <a:extLst>
              <a:ext uri="{FF2B5EF4-FFF2-40B4-BE49-F238E27FC236}">
                <a16:creationId xmlns:a16="http://schemas.microsoft.com/office/drawing/2014/main" id="{0C899C16-209F-EF2A-C091-519C6AA7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04" y="2839522"/>
            <a:ext cx="5495471" cy="3446814"/>
          </a:xfrm>
          <a:prstGeom prst="rect">
            <a:avLst/>
          </a:prstGeom>
        </p:spPr>
      </p:pic>
      <p:pic>
        <p:nvPicPr>
          <p:cNvPr id="8" name="Slika 7" descr="Slika, ki vsebuje besede zid, zaprt prostor, kobaltno modra, modro&#10;&#10;Opis je samodejno ustvarjen">
            <a:extLst>
              <a:ext uri="{FF2B5EF4-FFF2-40B4-BE49-F238E27FC236}">
                <a16:creationId xmlns:a16="http://schemas.microsoft.com/office/drawing/2014/main" id="{2FF2C809-58A3-2B5F-9D40-81F2B9121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7014" y="2839522"/>
            <a:ext cx="5503718" cy="344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96959"/>
      </p:ext>
    </p:extLst>
  </p:cSld>
  <p:clrMapOvr>
    <a:masterClrMapping/>
  </p:clrMapOvr>
</p:sld>
</file>

<file path=ppt/theme/theme1.xml><?xml version="1.0" encoding="utf-8"?>
<a:theme xmlns:a="http://schemas.openxmlformats.org/drawingml/2006/main" name="TribuneVTI">
  <a:themeElements>
    <a:clrScheme name="amasis">
      <a:dk1>
        <a:sysClr val="windowText" lastClr="000000"/>
      </a:dk1>
      <a:lt1>
        <a:sysClr val="window" lastClr="FFFFFF"/>
      </a:lt1>
      <a:dk2>
        <a:srgbClr val="470401"/>
      </a:dk2>
      <a:lt2>
        <a:srgbClr val="EBE2E2"/>
      </a:lt2>
      <a:accent1>
        <a:srgbClr val="BD1209"/>
      </a:accent1>
      <a:accent2>
        <a:srgbClr val="F40600"/>
      </a:accent2>
      <a:accent3>
        <a:srgbClr val="F26216"/>
      </a:accent3>
      <a:accent4>
        <a:srgbClr val="F0800D"/>
      </a:accent4>
      <a:accent5>
        <a:srgbClr val="3EA8B6"/>
      </a:accent5>
      <a:accent6>
        <a:srgbClr val="005B6B"/>
      </a:accent6>
      <a:hlink>
        <a:srgbClr val="F40600"/>
      </a:hlink>
      <a:folHlink>
        <a:srgbClr val="1C7E8E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</TotalTime>
  <Words>91</Words>
  <Application>Microsoft Office PowerPoint</Application>
  <PresentationFormat>Širokozaslonsko</PresentationFormat>
  <Paragraphs>12</Paragraphs>
  <Slides>11</Slides>
  <Notes>1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Amasis MT Pro Medium</vt:lpstr>
      <vt:lpstr>Arial</vt:lpstr>
      <vt:lpstr>Calibri</vt:lpstr>
      <vt:lpstr>Univers Light</vt:lpstr>
      <vt:lpstr>TribuneVTI</vt:lpstr>
      <vt:lpstr>AKTIVNOSTI ZA DUŠEVNO ZDRAVJE  </vt:lpstr>
      <vt:lpstr>Čisto nova šola je zelo pripomogla k našemu boljšemu počutju, omogoča nam več aktivnosti in k nam privablja vedno nove obiskovalce.   To je dobro za naš PONOS!  Mednarodni natečaj Plakat miru, ki ga je v naši regiji organiziral Lions klub Slovenj Gradec  </vt:lpstr>
      <vt:lpstr>Ples in petje sproščata, zato se mi tej priložnosti nikoli ne odrečemo. </vt:lpstr>
      <vt:lpstr>       Harmonika ali kitara ... POVEZANOST!  </vt:lpstr>
      <vt:lpstr>  USTVARJAMO UMETNOST RAZLIČNIH OBLIK </vt:lpstr>
      <vt:lpstr>Krepimo ročne spretnosti, kar krepi našo SAMOZAVEST. </vt:lpstr>
      <vt:lpstr>Zdrava hrana prinaša dobro počutje, zato zdravo jemo vse šolske dni. Zelo velik poudarek dajemo PITJU VODE.  </vt:lpstr>
      <vt:lpstr>Ko želimo, se lahko VEDNO z nekom pogovorimo:  v ZAUPNEM in VARNEM okolju.</vt:lpstr>
      <vt:lpstr>Vsakdo med nami pa kdaj potrebuje trenutek zase. Zato se lahko zazremo v ribe ali sprostimo v sobi za sprostitev, kjer najdemo RAZBREMENITEV.</vt:lpstr>
      <vt:lpstr>LEPA BESEDA LEP ODNOS NAJDE,  zato si podarjamo tople besede in delimo prijazne misli.  Vključeni smo v projekt ZDRAVE ŠOLE, kjer posebej skrbimo za DOBRE MEDSEBOJNE ODNOSE.</vt:lpstr>
      <vt:lpstr>IN KDAJ JE NAJBOLJŠE? S PRIJATELJI med odmori,  ko si privoščimo sproščeno druženje ob družabnih igrah  in vemo, da smo SPREJETI!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Metka</dc:creator>
  <cp:lastModifiedBy>Metka</cp:lastModifiedBy>
  <cp:revision>677</cp:revision>
  <dcterms:created xsi:type="dcterms:W3CDTF">2024-02-21T17:52:54Z</dcterms:created>
  <dcterms:modified xsi:type="dcterms:W3CDTF">2024-03-14T13:35:20Z</dcterms:modified>
</cp:coreProperties>
</file>